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9" r:id="rId3"/>
    <p:sldId id="257" r:id="rId4"/>
    <p:sldId id="272" r:id="rId5"/>
    <p:sldId id="273" r:id="rId6"/>
    <p:sldId id="258" r:id="rId7"/>
    <p:sldId id="260" r:id="rId8"/>
    <p:sldId id="270" r:id="rId9"/>
    <p:sldId id="271" r:id="rId10"/>
    <p:sldId id="261" r:id="rId11"/>
    <p:sldId id="259" r:id="rId12"/>
    <p:sldId id="262" r:id="rId13"/>
    <p:sldId id="264" r:id="rId14"/>
    <p:sldId id="263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171BC5-DF82-422B-8243-4E8F11D4A48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3E4521C3-EEFC-4833-B051-71BA3586BCC8}">
      <dgm:prSet custT="1"/>
      <dgm:spPr/>
      <dgm:t>
        <a:bodyPr/>
        <a:lstStyle/>
        <a:p>
          <a:pPr>
            <a:defRPr cap="all"/>
          </a:pPr>
          <a:r>
            <a:rPr lang="fi-FI" sz="1200" dirty="0"/>
            <a:t>Lapsiperheillä, omaishoitajilla, perhepäivähoitajilla tai eläinhoitoloilla voi olla tarve kirjata ylös huollettavien tai hoidettavien tietoja ja tapahtumia.</a:t>
          </a:r>
          <a:endParaRPr lang="en-US" sz="1200" dirty="0"/>
        </a:p>
      </dgm:t>
    </dgm:pt>
    <dgm:pt modelId="{7AB3A49D-D278-4845-A590-281E186D48BE}" type="parTrans" cxnId="{5764964A-2D4B-48F9-80C4-EBE54337691A}">
      <dgm:prSet/>
      <dgm:spPr/>
      <dgm:t>
        <a:bodyPr/>
        <a:lstStyle/>
        <a:p>
          <a:endParaRPr lang="en-US"/>
        </a:p>
      </dgm:t>
    </dgm:pt>
    <dgm:pt modelId="{ED88EDCE-D868-41E9-AD42-E9BC5A26C9E5}" type="sibTrans" cxnId="{5764964A-2D4B-48F9-80C4-EBE54337691A}">
      <dgm:prSet/>
      <dgm:spPr/>
      <dgm:t>
        <a:bodyPr/>
        <a:lstStyle/>
        <a:p>
          <a:endParaRPr lang="en-US"/>
        </a:p>
      </dgm:t>
    </dgm:pt>
    <dgm:pt modelId="{4069E95B-B5F0-4574-AB6C-D0F765DCFAB6}">
      <dgm:prSet custT="1"/>
      <dgm:spPr/>
      <dgm:t>
        <a:bodyPr/>
        <a:lstStyle/>
        <a:p>
          <a:pPr>
            <a:defRPr cap="all"/>
          </a:pPr>
          <a:r>
            <a:rPr lang="fi-FI" sz="1200" dirty="0"/>
            <a:t>Tällaiseen tarpeeseen on kehittymässä tämä H O I V A -sovellus.</a:t>
          </a:r>
          <a:endParaRPr lang="en-US" sz="1200" dirty="0"/>
        </a:p>
      </dgm:t>
    </dgm:pt>
    <dgm:pt modelId="{FFE7ABF7-F36B-4588-8828-7B53ECB2FBEB}" type="parTrans" cxnId="{AA96CD03-DF0D-4A5F-BC14-2C3B8FB1CDBF}">
      <dgm:prSet/>
      <dgm:spPr/>
      <dgm:t>
        <a:bodyPr/>
        <a:lstStyle/>
        <a:p>
          <a:endParaRPr lang="en-US"/>
        </a:p>
      </dgm:t>
    </dgm:pt>
    <dgm:pt modelId="{04EBCE46-5A80-42BD-83BC-1C46B1EEF9E6}" type="sibTrans" cxnId="{AA96CD03-DF0D-4A5F-BC14-2C3B8FB1CDBF}">
      <dgm:prSet/>
      <dgm:spPr/>
      <dgm:t>
        <a:bodyPr/>
        <a:lstStyle/>
        <a:p>
          <a:endParaRPr lang="en-US"/>
        </a:p>
      </dgm:t>
    </dgm:pt>
    <dgm:pt modelId="{D86E4CE5-BB5E-4CC5-8632-6A40235C8E3B}">
      <dgm:prSet/>
      <dgm:spPr/>
      <dgm:t>
        <a:bodyPr/>
        <a:lstStyle/>
        <a:p>
          <a:pPr>
            <a:defRPr cap="all"/>
          </a:pPr>
          <a:r>
            <a:rPr lang="fi-FI" dirty="0"/>
            <a:t>Sovelluksessa on tietty perusrunko, joka on esitetty tässä suunnitelmassakin, mutta se on räätälöitävissä yksilöllisen tarpeen mukaiseksi.</a:t>
          </a:r>
          <a:endParaRPr lang="en-US" dirty="0"/>
        </a:p>
      </dgm:t>
    </dgm:pt>
    <dgm:pt modelId="{E0F94B06-790B-4064-AB47-84CC1119A4AC}" type="parTrans" cxnId="{982C3350-D838-47A2-AE5B-D0E90320017B}">
      <dgm:prSet/>
      <dgm:spPr/>
      <dgm:t>
        <a:bodyPr/>
        <a:lstStyle/>
        <a:p>
          <a:endParaRPr lang="en-US"/>
        </a:p>
      </dgm:t>
    </dgm:pt>
    <dgm:pt modelId="{4D4EAF5C-8730-4C85-96CB-882E16203BCF}" type="sibTrans" cxnId="{982C3350-D838-47A2-AE5B-D0E90320017B}">
      <dgm:prSet/>
      <dgm:spPr/>
      <dgm:t>
        <a:bodyPr/>
        <a:lstStyle/>
        <a:p>
          <a:endParaRPr lang="en-US"/>
        </a:p>
      </dgm:t>
    </dgm:pt>
    <dgm:pt modelId="{2E3E7234-D330-4D31-8907-B2FE6915E898}" type="pres">
      <dgm:prSet presAssocID="{7E171BC5-DF82-422B-8243-4E8F11D4A48B}" presName="root" presStyleCnt="0">
        <dgm:presLayoutVars>
          <dgm:dir/>
          <dgm:resizeHandles val="exact"/>
        </dgm:presLayoutVars>
      </dgm:prSet>
      <dgm:spPr/>
    </dgm:pt>
    <dgm:pt modelId="{3CD0F1A4-269B-4C6F-81DC-7D12B3C287B9}" type="pres">
      <dgm:prSet presAssocID="{3E4521C3-EEFC-4833-B051-71BA3586BCC8}" presName="compNode" presStyleCnt="0"/>
      <dgm:spPr/>
    </dgm:pt>
    <dgm:pt modelId="{E753CCEF-31F6-446E-88A5-A8A2537B200A}" type="pres">
      <dgm:prSet presAssocID="{3E4521C3-EEFC-4833-B051-71BA3586BCC8}" presName="iconBgRect" presStyleLbl="bgShp" presStyleIdx="0" presStyleCnt="3"/>
      <dgm:spPr/>
    </dgm:pt>
    <dgm:pt modelId="{6ACE2C4E-CA9E-407B-9E5F-962E9055340B}" type="pres">
      <dgm:prSet presAssocID="{3E4521C3-EEFC-4833-B051-71BA3586BCC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4CE0317E-89E5-471A-88D8-E60BFDB9FE60}" type="pres">
      <dgm:prSet presAssocID="{3E4521C3-EEFC-4833-B051-71BA3586BCC8}" presName="spaceRect" presStyleCnt="0"/>
      <dgm:spPr/>
    </dgm:pt>
    <dgm:pt modelId="{EA6F0DA7-F08E-4E25-AB33-E3621823D06A}" type="pres">
      <dgm:prSet presAssocID="{3E4521C3-EEFC-4833-B051-71BA3586BCC8}" presName="textRect" presStyleLbl="revTx" presStyleIdx="0" presStyleCnt="3" custScaleX="105886" custScaleY="106005">
        <dgm:presLayoutVars>
          <dgm:chMax val="1"/>
          <dgm:chPref val="1"/>
        </dgm:presLayoutVars>
      </dgm:prSet>
      <dgm:spPr/>
    </dgm:pt>
    <dgm:pt modelId="{420D543E-1901-4F23-9EFA-F3D69139E98A}" type="pres">
      <dgm:prSet presAssocID="{ED88EDCE-D868-41E9-AD42-E9BC5A26C9E5}" presName="sibTrans" presStyleCnt="0"/>
      <dgm:spPr/>
    </dgm:pt>
    <dgm:pt modelId="{2AEF9BAD-19F7-4361-AC53-8FCED61C9A31}" type="pres">
      <dgm:prSet presAssocID="{4069E95B-B5F0-4574-AB6C-D0F765DCFAB6}" presName="compNode" presStyleCnt="0"/>
      <dgm:spPr/>
    </dgm:pt>
    <dgm:pt modelId="{5EB2117A-A170-40FA-9AC7-17E0536C1D39}" type="pres">
      <dgm:prSet presAssocID="{4069E95B-B5F0-4574-AB6C-D0F765DCFAB6}" presName="iconBgRect" presStyleLbl="bgShp" presStyleIdx="1" presStyleCnt="3"/>
      <dgm:spPr/>
    </dgm:pt>
    <dgm:pt modelId="{FE243C16-9440-4ACA-883C-9E9AE65391AA}" type="pres">
      <dgm:prSet presAssocID="{4069E95B-B5F0-4574-AB6C-D0F765DCFAB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EF5CCFA0-3600-49BB-9596-00860F7D60E5}" type="pres">
      <dgm:prSet presAssocID="{4069E95B-B5F0-4574-AB6C-D0F765DCFAB6}" presName="spaceRect" presStyleCnt="0"/>
      <dgm:spPr/>
    </dgm:pt>
    <dgm:pt modelId="{45141FC6-ED4A-435A-9EB3-37C5134FC953}" type="pres">
      <dgm:prSet presAssocID="{4069E95B-B5F0-4574-AB6C-D0F765DCFAB6}" presName="textRect" presStyleLbl="revTx" presStyleIdx="1" presStyleCnt="3">
        <dgm:presLayoutVars>
          <dgm:chMax val="1"/>
          <dgm:chPref val="1"/>
        </dgm:presLayoutVars>
      </dgm:prSet>
      <dgm:spPr/>
    </dgm:pt>
    <dgm:pt modelId="{754F27C0-78CF-4887-BFED-EB832039E251}" type="pres">
      <dgm:prSet presAssocID="{04EBCE46-5A80-42BD-83BC-1C46B1EEF9E6}" presName="sibTrans" presStyleCnt="0"/>
      <dgm:spPr/>
    </dgm:pt>
    <dgm:pt modelId="{9551DC7A-40EE-479C-BBFB-CC4DE85BB561}" type="pres">
      <dgm:prSet presAssocID="{D86E4CE5-BB5E-4CC5-8632-6A40235C8E3B}" presName="compNode" presStyleCnt="0"/>
      <dgm:spPr/>
    </dgm:pt>
    <dgm:pt modelId="{1AACFE58-C2AC-4D22-8B15-DF9508AAE725}" type="pres">
      <dgm:prSet presAssocID="{D86E4CE5-BB5E-4CC5-8632-6A40235C8E3B}" presName="iconBgRect" presStyleLbl="bgShp" presStyleIdx="2" presStyleCnt="3"/>
      <dgm:spPr/>
    </dgm:pt>
    <dgm:pt modelId="{5A5AD318-A5E0-4A55-B085-562EC34C8DCE}" type="pres">
      <dgm:prSet presAssocID="{D86E4CE5-BB5E-4CC5-8632-6A40235C8E3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1AC74709-4DAD-4AE7-A0F4-26A4CF6D6911}" type="pres">
      <dgm:prSet presAssocID="{D86E4CE5-BB5E-4CC5-8632-6A40235C8E3B}" presName="spaceRect" presStyleCnt="0"/>
      <dgm:spPr/>
    </dgm:pt>
    <dgm:pt modelId="{6047EA05-B75C-4CCB-A26D-C188AB9D9570}" type="pres">
      <dgm:prSet presAssocID="{D86E4CE5-BB5E-4CC5-8632-6A40235C8E3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A96CD03-DF0D-4A5F-BC14-2C3B8FB1CDBF}" srcId="{7E171BC5-DF82-422B-8243-4E8F11D4A48B}" destId="{4069E95B-B5F0-4574-AB6C-D0F765DCFAB6}" srcOrd="1" destOrd="0" parTransId="{FFE7ABF7-F36B-4588-8828-7B53ECB2FBEB}" sibTransId="{04EBCE46-5A80-42BD-83BC-1C46B1EEF9E6}"/>
    <dgm:cxn modelId="{3A329704-891E-4FB4-8A89-1DDF57CFC004}" type="presOf" srcId="{4069E95B-B5F0-4574-AB6C-D0F765DCFAB6}" destId="{45141FC6-ED4A-435A-9EB3-37C5134FC953}" srcOrd="0" destOrd="0" presId="urn:microsoft.com/office/officeart/2018/5/layout/IconCircleLabelList"/>
    <dgm:cxn modelId="{5764964A-2D4B-48F9-80C4-EBE54337691A}" srcId="{7E171BC5-DF82-422B-8243-4E8F11D4A48B}" destId="{3E4521C3-EEFC-4833-B051-71BA3586BCC8}" srcOrd="0" destOrd="0" parTransId="{7AB3A49D-D278-4845-A590-281E186D48BE}" sibTransId="{ED88EDCE-D868-41E9-AD42-E9BC5A26C9E5}"/>
    <dgm:cxn modelId="{982C3350-D838-47A2-AE5B-D0E90320017B}" srcId="{7E171BC5-DF82-422B-8243-4E8F11D4A48B}" destId="{D86E4CE5-BB5E-4CC5-8632-6A40235C8E3B}" srcOrd="2" destOrd="0" parTransId="{E0F94B06-790B-4064-AB47-84CC1119A4AC}" sibTransId="{4D4EAF5C-8730-4C85-96CB-882E16203BCF}"/>
    <dgm:cxn modelId="{7BA22AE3-F555-4385-BDE5-E08F68364CAE}" type="presOf" srcId="{D86E4CE5-BB5E-4CC5-8632-6A40235C8E3B}" destId="{6047EA05-B75C-4CCB-A26D-C188AB9D9570}" srcOrd="0" destOrd="0" presId="urn:microsoft.com/office/officeart/2018/5/layout/IconCircleLabelList"/>
    <dgm:cxn modelId="{A22740ED-FFEF-49CA-8F54-DA850DDC6388}" type="presOf" srcId="{3E4521C3-EEFC-4833-B051-71BA3586BCC8}" destId="{EA6F0DA7-F08E-4E25-AB33-E3621823D06A}" srcOrd="0" destOrd="0" presId="urn:microsoft.com/office/officeart/2018/5/layout/IconCircleLabelList"/>
    <dgm:cxn modelId="{4412C1F7-81ED-4658-A274-3521BA84BECA}" type="presOf" srcId="{7E171BC5-DF82-422B-8243-4E8F11D4A48B}" destId="{2E3E7234-D330-4D31-8907-B2FE6915E898}" srcOrd="0" destOrd="0" presId="urn:microsoft.com/office/officeart/2018/5/layout/IconCircleLabelList"/>
    <dgm:cxn modelId="{3A6C492C-4C86-43D6-BA9D-5202278B60C0}" type="presParOf" srcId="{2E3E7234-D330-4D31-8907-B2FE6915E898}" destId="{3CD0F1A4-269B-4C6F-81DC-7D12B3C287B9}" srcOrd="0" destOrd="0" presId="urn:microsoft.com/office/officeart/2018/5/layout/IconCircleLabelList"/>
    <dgm:cxn modelId="{36146B91-9D3D-4BF7-965D-8DFFCB9AC8A5}" type="presParOf" srcId="{3CD0F1A4-269B-4C6F-81DC-7D12B3C287B9}" destId="{E753CCEF-31F6-446E-88A5-A8A2537B200A}" srcOrd="0" destOrd="0" presId="urn:microsoft.com/office/officeart/2018/5/layout/IconCircleLabelList"/>
    <dgm:cxn modelId="{BD49F5A0-4D8D-4FB1-B4E6-2126FB58A451}" type="presParOf" srcId="{3CD0F1A4-269B-4C6F-81DC-7D12B3C287B9}" destId="{6ACE2C4E-CA9E-407B-9E5F-962E9055340B}" srcOrd="1" destOrd="0" presId="urn:microsoft.com/office/officeart/2018/5/layout/IconCircleLabelList"/>
    <dgm:cxn modelId="{55EFB91D-E965-4F5C-B267-5897101B9215}" type="presParOf" srcId="{3CD0F1A4-269B-4C6F-81DC-7D12B3C287B9}" destId="{4CE0317E-89E5-471A-88D8-E60BFDB9FE60}" srcOrd="2" destOrd="0" presId="urn:microsoft.com/office/officeart/2018/5/layout/IconCircleLabelList"/>
    <dgm:cxn modelId="{C32A3672-314A-4711-AF92-2296608C0A33}" type="presParOf" srcId="{3CD0F1A4-269B-4C6F-81DC-7D12B3C287B9}" destId="{EA6F0DA7-F08E-4E25-AB33-E3621823D06A}" srcOrd="3" destOrd="0" presId="urn:microsoft.com/office/officeart/2018/5/layout/IconCircleLabelList"/>
    <dgm:cxn modelId="{4E636CA4-4F72-49D2-A0A6-A8C468EA0082}" type="presParOf" srcId="{2E3E7234-D330-4D31-8907-B2FE6915E898}" destId="{420D543E-1901-4F23-9EFA-F3D69139E98A}" srcOrd="1" destOrd="0" presId="urn:microsoft.com/office/officeart/2018/5/layout/IconCircleLabelList"/>
    <dgm:cxn modelId="{62D9FD46-A762-428B-BB8F-D1785CBD6797}" type="presParOf" srcId="{2E3E7234-D330-4D31-8907-B2FE6915E898}" destId="{2AEF9BAD-19F7-4361-AC53-8FCED61C9A31}" srcOrd="2" destOrd="0" presId="urn:microsoft.com/office/officeart/2018/5/layout/IconCircleLabelList"/>
    <dgm:cxn modelId="{DB38C587-A4BE-4564-92D4-9F69971CBF66}" type="presParOf" srcId="{2AEF9BAD-19F7-4361-AC53-8FCED61C9A31}" destId="{5EB2117A-A170-40FA-9AC7-17E0536C1D39}" srcOrd="0" destOrd="0" presId="urn:microsoft.com/office/officeart/2018/5/layout/IconCircleLabelList"/>
    <dgm:cxn modelId="{FB5FAABD-5098-4AFB-97AA-FFDBA56E2011}" type="presParOf" srcId="{2AEF9BAD-19F7-4361-AC53-8FCED61C9A31}" destId="{FE243C16-9440-4ACA-883C-9E9AE65391AA}" srcOrd="1" destOrd="0" presId="urn:microsoft.com/office/officeart/2018/5/layout/IconCircleLabelList"/>
    <dgm:cxn modelId="{F4A355A6-C85C-42B0-BA41-865E25DFE5F2}" type="presParOf" srcId="{2AEF9BAD-19F7-4361-AC53-8FCED61C9A31}" destId="{EF5CCFA0-3600-49BB-9596-00860F7D60E5}" srcOrd="2" destOrd="0" presId="urn:microsoft.com/office/officeart/2018/5/layout/IconCircleLabelList"/>
    <dgm:cxn modelId="{DD9A4A0F-EFB3-46E3-A65B-3524228186F5}" type="presParOf" srcId="{2AEF9BAD-19F7-4361-AC53-8FCED61C9A31}" destId="{45141FC6-ED4A-435A-9EB3-37C5134FC953}" srcOrd="3" destOrd="0" presId="urn:microsoft.com/office/officeart/2018/5/layout/IconCircleLabelList"/>
    <dgm:cxn modelId="{00B8902B-8296-474B-8E61-51C316E707B1}" type="presParOf" srcId="{2E3E7234-D330-4D31-8907-B2FE6915E898}" destId="{754F27C0-78CF-4887-BFED-EB832039E251}" srcOrd="3" destOrd="0" presId="urn:microsoft.com/office/officeart/2018/5/layout/IconCircleLabelList"/>
    <dgm:cxn modelId="{C82B5DAF-C06A-41F1-9DCF-B031ABB437E0}" type="presParOf" srcId="{2E3E7234-D330-4D31-8907-B2FE6915E898}" destId="{9551DC7A-40EE-479C-BBFB-CC4DE85BB561}" srcOrd="4" destOrd="0" presId="urn:microsoft.com/office/officeart/2018/5/layout/IconCircleLabelList"/>
    <dgm:cxn modelId="{14C8EBC8-FA5C-469E-939D-63B50CB2A692}" type="presParOf" srcId="{9551DC7A-40EE-479C-BBFB-CC4DE85BB561}" destId="{1AACFE58-C2AC-4D22-8B15-DF9508AAE725}" srcOrd="0" destOrd="0" presId="urn:microsoft.com/office/officeart/2018/5/layout/IconCircleLabelList"/>
    <dgm:cxn modelId="{98966A4E-0F71-4377-BF92-08F648DBD609}" type="presParOf" srcId="{9551DC7A-40EE-479C-BBFB-CC4DE85BB561}" destId="{5A5AD318-A5E0-4A55-B085-562EC34C8DCE}" srcOrd="1" destOrd="0" presId="urn:microsoft.com/office/officeart/2018/5/layout/IconCircleLabelList"/>
    <dgm:cxn modelId="{0212E8CE-6CEB-4E60-B5F7-1187EBF0DCBD}" type="presParOf" srcId="{9551DC7A-40EE-479C-BBFB-CC4DE85BB561}" destId="{1AC74709-4DAD-4AE7-A0F4-26A4CF6D6911}" srcOrd="2" destOrd="0" presId="urn:microsoft.com/office/officeart/2018/5/layout/IconCircleLabelList"/>
    <dgm:cxn modelId="{568CC9D5-7329-43E3-9C1B-5D78350B4867}" type="presParOf" srcId="{9551DC7A-40EE-479C-BBFB-CC4DE85BB561}" destId="{6047EA05-B75C-4CCB-A26D-C188AB9D957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53CCEF-31F6-446E-88A5-A8A2537B200A}">
      <dsp:nvSpPr>
        <dsp:cNvPr id="0" name=""/>
        <dsp:cNvSpPr/>
      </dsp:nvSpPr>
      <dsp:spPr>
        <a:xfrm>
          <a:off x="674397" y="205515"/>
          <a:ext cx="1784250" cy="178425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CE2C4E-CA9E-407B-9E5F-962E9055340B}">
      <dsp:nvSpPr>
        <dsp:cNvPr id="0" name=""/>
        <dsp:cNvSpPr/>
      </dsp:nvSpPr>
      <dsp:spPr>
        <a:xfrm>
          <a:off x="1054647" y="585765"/>
          <a:ext cx="1023750" cy="1023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6F0DA7-F08E-4E25-AB33-E3621823D06A}">
      <dsp:nvSpPr>
        <dsp:cNvPr id="0" name=""/>
        <dsp:cNvSpPr/>
      </dsp:nvSpPr>
      <dsp:spPr>
        <a:xfrm>
          <a:off x="17939" y="2519843"/>
          <a:ext cx="3097165" cy="9063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i-FI" sz="1200" kern="1200" dirty="0"/>
            <a:t>Lapsiperheillä, omaishoitajilla, perhepäivähoitajilla tai eläinhoitoloilla voi olla tarve kirjata ylös huollettavien tai hoidettavien tietoja ja tapahtumia.</a:t>
          </a:r>
          <a:endParaRPr lang="en-US" sz="1200" kern="1200" dirty="0"/>
        </a:p>
      </dsp:txBody>
      <dsp:txXfrm>
        <a:off x="17939" y="2519843"/>
        <a:ext cx="3097165" cy="906342"/>
      </dsp:txXfrm>
    </dsp:sp>
    <dsp:sp modelId="{5EB2117A-A170-40FA-9AC7-17E0536C1D39}">
      <dsp:nvSpPr>
        <dsp:cNvPr id="0" name=""/>
        <dsp:cNvSpPr/>
      </dsp:nvSpPr>
      <dsp:spPr>
        <a:xfrm>
          <a:off x="4197355" y="218350"/>
          <a:ext cx="1784250" cy="178425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243C16-9440-4ACA-883C-9E9AE65391AA}">
      <dsp:nvSpPr>
        <dsp:cNvPr id="0" name=""/>
        <dsp:cNvSpPr/>
      </dsp:nvSpPr>
      <dsp:spPr>
        <a:xfrm>
          <a:off x="4577605" y="598600"/>
          <a:ext cx="1023750" cy="1023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141FC6-ED4A-435A-9EB3-37C5134FC953}">
      <dsp:nvSpPr>
        <dsp:cNvPr id="0" name=""/>
        <dsp:cNvSpPr/>
      </dsp:nvSpPr>
      <dsp:spPr>
        <a:xfrm>
          <a:off x="3626980" y="2558351"/>
          <a:ext cx="292500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i-FI" sz="1200" kern="1200" dirty="0"/>
            <a:t>Tällaiseen tarpeeseen on kehittymässä tämä H O I V A -sovellus.</a:t>
          </a:r>
          <a:endParaRPr lang="en-US" sz="1200" kern="1200" dirty="0"/>
        </a:p>
      </dsp:txBody>
      <dsp:txXfrm>
        <a:off x="3626980" y="2558351"/>
        <a:ext cx="2925000" cy="855000"/>
      </dsp:txXfrm>
    </dsp:sp>
    <dsp:sp modelId="{1AACFE58-C2AC-4D22-8B15-DF9508AAE725}">
      <dsp:nvSpPr>
        <dsp:cNvPr id="0" name=""/>
        <dsp:cNvSpPr/>
      </dsp:nvSpPr>
      <dsp:spPr>
        <a:xfrm>
          <a:off x="7634230" y="218350"/>
          <a:ext cx="1784250" cy="178425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5AD318-A5E0-4A55-B085-562EC34C8DCE}">
      <dsp:nvSpPr>
        <dsp:cNvPr id="0" name=""/>
        <dsp:cNvSpPr/>
      </dsp:nvSpPr>
      <dsp:spPr>
        <a:xfrm>
          <a:off x="8014480" y="598600"/>
          <a:ext cx="1023750" cy="1023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47EA05-B75C-4CCB-A26D-C188AB9D9570}">
      <dsp:nvSpPr>
        <dsp:cNvPr id="0" name=""/>
        <dsp:cNvSpPr/>
      </dsp:nvSpPr>
      <dsp:spPr>
        <a:xfrm>
          <a:off x="7063855" y="2558351"/>
          <a:ext cx="292500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i-FI" sz="1200" kern="1200" dirty="0"/>
            <a:t>Sovelluksessa on tietty perusrunko, joka on esitetty tässä suunnitelmassakin, mutta se on räätälöitävissä yksilöllisen tarpeen mukaiseksi.</a:t>
          </a:r>
          <a:endParaRPr lang="en-US" sz="1200" kern="1200" dirty="0"/>
        </a:p>
      </dsp:txBody>
      <dsp:txXfrm>
        <a:off x="7063855" y="2558351"/>
        <a:ext cx="2925000" cy="85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/>
              <a:t>Muokkaa alaotsikon perustyyliä napsautt.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amakuva ja kuva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Otsikko ja kuva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inaus ja kuva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imikort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arak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uvan sara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Kuvateksti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uvateksti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E768EDA-9141-44A6-BFEE-0BA60D8A5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95456" y="2099733"/>
            <a:ext cx="6385156" cy="1096228"/>
          </a:xfrm>
        </p:spPr>
        <p:txBody>
          <a:bodyPr/>
          <a:lstStyle/>
          <a:p>
            <a:r>
              <a:rPr lang="fi-FI" sz="6600" dirty="0"/>
              <a:t>H O I V A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B615BE41-8283-48D9-91CB-3BA4541608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45545" y="4412202"/>
            <a:ext cx="8517755" cy="1226598"/>
          </a:xfrm>
        </p:spPr>
        <p:txBody>
          <a:bodyPr/>
          <a:lstStyle/>
          <a:p>
            <a:r>
              <a:rPr lang="fi-FI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Huollettavien ja hoidettavien tietojenhallintaan</a:t>
            </a:r>
          </a:p>
        </p:txBody>
      </p:sp>
    </p:spTree>
    <p:extLst>
      <p:ext uri="{BB962C8B-B14F-4D97-AF65-F5344CB8AC3E}">
        <p14:creationId xmlns:p14="http://schemas.microsoft.com/office/powerpoint/2010/main" val="143517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2" name="Rectangle 1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25A685DA-F903-4DCF-9A50-0460790A1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5231" y="754400"/>
            <a:ext cx="7595494" cy="12268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24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Tapahtumien</a:t>
            </a:r>
            <a:r>
              <a:rPr lang="en-US" sz="2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kirjaaminen</a:t>
            </a:r>
            <a:br>
              <a:rPr lang="en-US" sz="2400" dirty="0">
                <a:solidFill>
                  <a:srgbClr val="EBEBEB"/>
                </a:solidFill>
              </a:rPr>
            </a:br>
            <a:r>
              <a:rPr lang="en-US" sz="2400" dirty="0">
                <a:solidFill>
                  <a:srgbClr val="EBEBEB"/>
                </a:solidFill>
              </a:rPr>
              <a:t>-</a:t>
            </a:r>
            <a:r>
              <a:rPr lang="en-US" sz="2400" dirty="0" err="1">
                <a:solidFill>
                  <a:srgbClr val="EBEBEB"/>
                </a:solidFill>
              </a:rPr>
              <a:t>Järjestelmään</a:t>
            </a:r>
            <a:r>
              <a:rPr lang="en-US" sz="2400" dirty="0">
                <a:solidFill>
                  <a:srgbClr val="EBEBEB"/>
                </a:solidFill>
              </a:rPr>
              <a:t> </a:t>
            </a:r>
            <a:r>
              <a:rPr lang="en-US" sz="2400" dirty="0" err="1">
                <a:solidFill>
                  <a:srgbClr val="EBEBEB"/>
                </a:solidFill>
              </a:rPr>
              <a:t>talletetut</a:t>
            </a:r>
            <a:r>
              <a:rPr lang="en-US" sz="2400" dirty="0">
                <a:solidFill>
                  <a:srgbClr val="EBEBEB"/>
                </a:solidFill>
              </a:rPr>
              <a:t> </a:t>
            </a:r>
            <a:r>
              <a:rPr lang="en-US" sz="2400" dirty="0" err="1">
                <a:solidFill>
                  <a:srgbClr val="EBEBEB"/>
                </a:solidFill>
              </a:rPr>
              <a:t>henkilöt</a:t>
            </a:r>
            <a:r>
              <a:rPr lang="en-US" sz="2400" dirty="0">
                <a:solidFill>
                  <a:srgbClr val="EBEBEB"/>
                </a:solidFill>
              </a:rPr>
              <a:t> </a:t>
            </a:r>
            <a:r>
              <a:rPr lang="en-US" sz="2400" dirty="0" err="1">
                <a:solidFill>
                  <a:srgbClr val="EBEBEB"/>
                </a:solidFill>
              </a:rPr>
              <a:t>tuodaan</a:t>
            </a:r>
            <a:r>
              <a:rPr lang="en-US" sz="2400" dirty="0">
                <a:solidFill>
                  <a:srgbClr val="EBEBEB"/>
                </a:solidFill>
              </a:rPr>
              <a:t> </a:t>
            </a:r>
            <a:r>
              <a:rPr lang="en-US" sz="2400" dirty="0" err="1">
                <a:solidFill>
                  <a:srgbClr val="EBEBEB"/>
                </a:solidFill>
              </a:rPr>
              <a:t>automaattisesti</a:t>
            </a:r>
            <a:r>
              <a:rPr lang="en-US" sz="2400" dirty="0">
                <a:solidFill>
                  <a:srgbClr val="EBEBEB"/>
                </a:solidFill>
              </a:rPr>
              <a:t> </a:t>
            </a:r>
            <a:r>
              <a:rPr lang="en-US" sz="2400" dirty="0" err="1">
                <a:solidFill>
                  <a:srgbClr val="EBEBEB"/>
                </a:solidFill>
              </a:rPr>
              <a:t>lisäyslomakkeelle</a:t>
            </a:r>
            <a:r>
              <a:rPr lang="en-US" sz="2400" dirty="0">
                <a:solidFill>
                  <a:srgbClr val="EBEBEB"/>
                </a:solidFill>
              </a:rPr>
              <a:t> </a:t>
            </a:r>
            <a:r>
              <a:rPr lang="en-US" sz="2400" dirty="0" err="1">
                <a:solidFill>
                  <a:srgbClr val="EBEBEB"/>
                </a:solidFill>
              </a:rPr>
              <a:t>pudotusvalikkoon</a:t>
            </a:r>
            <a:r>
              <a:rPr lang="en-US" sz="2400" dirty="0">
                <a:solidFill>
                  <a:srgbClr val="EBEBEB"/>
                </a:solidFill>
              </a:rPr>
              <a:t>.</a:t>
            </a:r>
            <a:endParaRPr lang="en-US" sz="24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Sisällön paikkamerkki 3">
            <a:extLst>
              <a:ext uri="{FF2B5EF4-FFF2-40B4-BE49-F238E27FC236}">
                <a16:creationId xmlns:a16="http://schemas.microsoft.com/office/drawing/2014/main" id="{98704407-4C40-4471-81DA-5B4815C15D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159" t="8517" r="10730" b="25102"/>
          <a:stretch/>
        </p:blipFill>
        <p:spPr>
          <a:xfrm>
            <a:off x="1268472" y="2228820"/>
            <a:ext cx="8417065" cy="387478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81250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1574597-F2F6-4898-AACF-E73DF82C1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fi-FI" sz="3300" dirty="0">
                <a:solidFill>
                  <a:srgbClr val="EBEBEB"/>
                </a:solidFill>
              </a:rPr>
              <a:t>Hoidettavien perustietojen listaaminen</a:t>
            </a:r>
          </a:p>
        </p:txBody>
      </p:sp>
      <p:pic>
        <p:nvPicPr>
          <p:cNvPr id="5" name="Kuva 4">
            <a:extLst>
              <a:ext uri="{FF2B5EF4-FFF2-40B4-BE49-F238E27FC236}">
                <a16:creationId xmlns:a16="http://schemas.microsoft.com/office/drawing/2014/main" id="{32767CBF-3C37-41D9-A520-EA19F390C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44" t="9305" r="11250" b="21528"/>
          <a:stretch/>
        </p:blipFill>
        <p:spPr>
          <a:xfrm>
            <a:off x="704850" y="1680632"/>
            <a:ext cx="10401300" cy="497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753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9281AEF-749D-4BC5-AAED-0B96F85AC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z="2400" dirty="0"/>
              <a:t>Tyypillinen </a:t>
            </a:r>
            <a:r>
              <a:rPr lang="fi-FI" sz="2400" dirty="0" err="1"/>
              <a:t>use</a:t>
            </a:r>
            <a:r>
              <a:rPr lang="fi-FI" sz="2400" dirty="0"/>
              <a:t> case: Henkilön lisääminen</a:t>
            </a:r>
          </a:p>
        </p:txBody>
      </p:sp>
      <p:pic>
        <p:nvPicPr>
          <p:cNvPr id="5" name="Sisällön paikkamerkki 4">
            <a:extLst>
              <a:ext uri="{FF2B5EF4-FFF2-40B4-BE49-F238E27FC236}">
                <a16:creationId xmlns:a16="http://schemas.microsoft.com/office/drawing/2014/main" id="{02B6CD64-45FF-456C-9696-A4FB85542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446" y="2333031"/>
            <a:ext cx="4962599" cy="4090055"/>
          </a:xfrm>
          <a:prstGeom prst="rect">
            <a:avLst/>
          </a:prstGeom>
        </p:spPr>
      </p:pic>
      <p:pic>
        <p:nvPicPr>
          <p:cNvPr id="4" name="Sisällön paikkamerkki 3">
            <a:extLst>
              <a:ext uri="{FF2B5EF4-FFF2-40B4-BE49-F238E27FC236}">
                <a16:creationId xmlns:a16="http://schemas.microsoft.com/office/drawing/2014/main" id="{760E3706-3F87-4CD0-AB74-320CF17844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81" t="15227" r="53203" b="31143"/>
          <a:stretch/>
        </p:blipFill>
        <p:spPr>
          <a:xfrm>
            <a:off x="6542842" y="2686294"/>
            <a:ext cx="4244712" cy="335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995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oivaVideo2">
            <a:hlinkClick r:id="" action="ppaction://media"/>
            <a:extLst>
              <a:ext uri="{FF2B5EF4-FFF2-40B4-BE49-F238E27FC236}">
                <a16:creationId xmlns:a16="http://schemas.microsoft.com/office/drawing/2014/main" id="{2156B4EA-1D40-4B72-9C1F-96E9A3A70919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0675" y="193675"/>
            <a:ext cx="8410575" cy="4909020"/>
          </a:xfrm>
        </p:spPr>
      </p:pic>
      <p:sp>
        <p:nvSpPr>
          <p:cNvPr id="6" name="Suorakulmio 5">
            <a:extLst>
              <a:ext uri="{FF2B5EF4-FFF2-40B4-BE49-F238E27FC236}">
                <a16:creationId xmlns:a16="http://schemas.microsoft.com/office/drawing/2014/main" id="{423E6DA8-3152-4D11-AA05-9F4BA46A6559}"/>
              </a:ext>
            </a:extLst>
          </p:cNvPr>
          <p:cNvSpPr/>
          <p:nvPr/>
        </p:nvSpPr>
        <p:spPr>
          <a:xfrm>
            <a:off x="2083016" y="5915456"/>
            <a:ext cx="6658068" cy="748869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highlight>
                  <a:srgbClr val="000000"/>
                </a:highlight>
              </a:rPr>
              <a:t>Katso yläpuolella oleva video henkilön lisäämisestä viemällä hiiri kuvan päälle.</a:t>
            </a:r>
          </a:p>
        </p:txBody>
      </p:sp>
      <p:sp>
        <p:nvSpPr>
          <p:cNvPr id="7" name="Tähti: 5-sakarainen 6">
            <a:extLst>
              <a:ext uri="{FF2B5EF4-FFF2-40B4-BE49-F238E27FC236}">
                <a16:creationId xmlns:a16="http://schemas.microsoft.com/office/drawing/2014/main" id="{6788AFFD-88A1-4B9A-8633-FDD503C61495}"/>
              </a:ext>
            </a:extLst>
          </p:cNvPr>
          <p:cNvSpPr/>
          <p:nvPr/>
        </p:nvSpPr>
        <p:spPr>
          <a:xfrm>
            <a:off x="218057" y="5151977"/>
            <a:ext cx="2175677" cy="129613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rgbClr val="FFFF00"/>
                </a:solidFill>
                <a:highlight>
                  <a:srgbClr val="000000"/>
                </a:highlight>
              </a:rPr>
              <a:t>HOKS</a:t>
            </a:r>
          </a:p>
        </p:txBody>
      </p:sp>
    </p:spTree>
    <p:extLst>
      <p:ext uri="{BB962C8B-B14F-4D97-AF65-F5344CB8AC3E}">
        <p14:creationId xmlns:p14="http://schemas.microsoft.com/office/powerpoint/2010/main" val="3743280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24B281D3-20FF-4327-A7D9-F088F0C20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z="2400" dirty="0"/>
              <a:t>Kaikkiin tietoihin on selkeät poisto ja muokkausnäkymät</a:t>
            </a:r>
          </a:p>
        </p:txBody>
      </p:sp>
      <p:pic>
        <p:nvPicPr>
          <p:cNvPr id="8" name="Kuva 7">
            <a:extLst>
              <a:ext uri="{FF2B5EF4-FFF2-40B4-BE49-F238E27FC236}">
                <a16:creationId xmlns:a16="http://schemas.microsoft.com/office/drawing/2014/main" id="{76F200BB-F5FF-4578-8A9B-5C5CF86387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09" t="14815" r="52717" b="45893"/>
          <a:stretch/>
        </p:blipFill>
        <p:spPr>
          <a:xfrm>
            <a:off x="5953124" y="2543174"/>
            <a:ext cx="5300433" cy="2952751"/>
          </a:xfrm>
          <a:prstGeom prst="rect">
            <a:avLst/>
          </a:prstGeom>
        </p:spPr>
      </p:pic>
      <p:pic>
        <p:nvPicPr>
          <p:cNvPr id="3" name="Kuva 2">
            <a:extLst>
              <a:ext uri="{FF2B5EF4-FFF2-40B4-BE49-F238E27FC236}">
                <a16:creationId xmlns:a16="http://schemas.microsoft.com/office/drawing/2014/main" id="{C097CC86-730A-4FBD-9526-3093A06BA3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29" t="16035" r="54270" b="30857"/>
          <a:stretch/>
        </p:blipFill>
        <p:spPr>
          <a:xfrm>
            <a:off x="859671" y="2543174"/>
            <a:ext cx="4407655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672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195B150-77DF-4E68-86DF-C8174F350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z="3200" dirty="0" err="1"/>
              <a:t>Admin</a:t>
            </a:r>
            <a:r>
              <a:rPr lang="fi-FI" sz="3200" dirty="0"/>
              <a:t> näkymä: Käyttäjätietojen listaus</a:t>
            </a:r>
          </a:p>
        </p:txBody>
      </p:sp>
      <p:pic>
        <p:nvPicPr>
          <p:cNvPr id="4" name="Sisällön paikkamerkki 3">
            <a:extLst>
              <a:ext uri="{FF2B5EF4-FFF2-40B4-BE49-F238E27FC236}">
                <a16:creationId xmlns:a16="http://schemas.microsoft.com/office/drawing/2014/main" id="{AE78A841-3F6D-4009-9DA7-EF1C1FD1B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53" t="8564" r="7522" b="33334"/>
          <a:stretch/>
        </p:blipFill>
        <p:spPr>
          <a:xfrm>
            <a:off x="495299" y="1857373"/>
            <a:ext cx="11198670" cy="403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82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AF0E54C-6D0D-4111-BAB2-316F6461A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z="3200" dirty="0" err="1"/>
              <a:t>Admin</a:t>
            </a:r>
            <a:r>
              <a:rPr lang="fi-FI" sz="3200" dirty="0"/>
              <a:t> näkymä: Uuden käyttäjän luominen</a:t>
            </a:r>
          </a:p>
        </p:txBody>
      </p:sp>
      <p:pic>
        <p:nvPicPr>
          <p:cNvPr id="4" name="Sisällön paikkamerkki 3">
            <a:extLst>
              <a:ext uri="{FF2B5EF4-FFF2-40B4-BE49-F238E27FC236}">
                <a16:creationId xmlns:a16="http://schemas.microsoft.com/office/drawing/2014/main" id="{7A2E9AE8-96E2-4C36-B10C-1022064E56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599" r="53699" b="37917"/>
          <a:stretch/>
        </p:blipFill>
        <p:spPr>
          <a:xfrm>
            <a:off x="2445719" y="2295525"/>
            <a:ext cx="6193455" cy="417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042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Otsikko 1">
            <a:extLst>
              <a:ext uri="{FF2B5EF4-FFF2-40B4-BE49-F238E27FC236}">
                <a16:creationId xmlns:a16="http://schemas.microsoft.com/office/drawing/2014/main" id="{A6D60E6C-DC16-47C2-9FE0-86B081A4C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3339" y="789518"/>
            <a:ext cx="8761413" cy="706964"/>
          </a:xfrm>
        </p:spPr>
        <p:txBody>
          <a:bodyPr>
            <a:normAutofit/>
          </a:bodyPr>
          <a:lstStyle/>
          <a:p>
            <a:r>
              <a:rPr lang="fi-FI" sz="2400" dirty="0">
                <a:solidFill>
                  <a:srgbClr val="FFFFFF"/>
                </a:solidFill>
              </a:rPr>
              <a:t>Taustatarpeen kuvaaminen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Sisällön paikkamerkki 2">
            <a:extLst>
              <a:ext uri="{FF2B5EF4-FFF2-40B4-BE49-F238E27FC236}">
                <a16:creationId xmlns:a16="http://schemas.microsoft.com/office/drawing/2014/main" id="{649A3277-C040-43E6-AA7D-ABC1BAD87A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1520079"/>
              </p:ext>
            </p:extLst>
          </p:nvPr>
        </p:nvGraphicFramePr>
        <p:xfrm>
          <a:off x="905522" y="2115082"/>
          <a:ext cx="10006795" cy="36317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280274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5A145D4-CCE6-49B9-869B-C769477E1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025" y="790575"/>
            <a:ext cx="7810500" cy="890057"/>
          </a:xfrm>
        </p:spPr>
        <p:txBody>
          <a:bodyPr/>
          <a:lstStyle/>
          <a:p>
            <a:r>
              <a:rPr lang="fi-FI" sz="2000" dirty="0"/>
              <a:t>Perusmuotoisen toteutuksen tietokantarakenne noudattelee kuvan mallinnusta. Tietokanta ja palvelinsovellus on sijoitettu Pohjois-</a:t>
            </a:r>
            <a:r>
              <a:rPr lang="fi-FI" sz="2000" dirty="0" err="1"/>
              <a:t>Euroopaan</a:t>
            </a:r>
            <a:r>
              <a:rPr lang="fi-FI" sz="2000" dirty="0"/>
              <a:t> Microsoftin </a:t>
            </a:r>
            <a:r>
              <a:rPr lang="fi-FI" sz="2000" dirty="0" err="1"/>
              <a:t>Azure</a:t>
            </a:r>
            <a:r>
              <a:rPr lang="fi-FI" sz="2000" dirty="0"/>
              <a:t> palveluun.</a:t>
            </a:r>
          </a:p>
        </p:txBody>
      </p:sp>
      <p:pic>
        <p:nvPicPr>
          <p:cNvPr id="6" name="Sisällön paikkamerkki 5">
            <a:extLst>
              <a:ext uri="{FF2B5EF4-FFF2-40B4-BE49-F238E27FC236}">
                <a16:creationId xmlns:a16="http://schemas.microsoft.com/office/drawing/2014/main" id="{74F64C5E-F66A-437B-ACA2-9D0163A6D7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153" t="16357" r="47269" b="28717"/>
          <a:stretch/>
        </p:blipFill>
        <p:spPr>
          <a:xfrm>
            <a:off x="2374153" y="2274944"/>
            <a:ext cx="6607921" cy="438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2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838D1DF4-C8A1-4736-8C69-F85A8C058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z="2800" dirty="0"/>
              <a:t>Tyypillinen </a:t>
            </a:r>
            <a:r>
              <a:rPr lang="fi-FI" sz="2800" dirty="0" err="1"/>
              <a:t>user</a:t>
            </a:r>
            <a:r>
              <a:rPr lang="fi-FI" sz="2800" dirty="0"/>
              <a:t> </a:t>
            </a:r>
            <a:r>
              <a:rPr lang="fi-FI" sz="2800" dirty="0" err="1"/>
              <a:t>story</a:t>
            </a:r>
            <a:r>
              <a:rPr lang="fi-FI" sz="2800" dirty="0"/>
              <a:t>: Tapahtuman kirjaaminen</a:t>
            </a:r>
          </a:p>
        </p:txBody>
      </p:sp>
      <p:pic>
        <p:nvPicPr>
          <p:cNvPr id="4" name="Sisällön paikkamerkki 3">
            <a:extLst>
              <a:ext uri="{FF2B5EF4-FFF2-40B4-BE49-F238E27FC236}">
                <a16:creationId xmlns:a16="http://schemas.microsoft.com/office/drawing/2014/main" id="{0DA7E5B8-E9C8-4A7A-BD9A-6BA90F66AE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0276" y="2449512"/>
            <a:ext cx="5639594" cy="394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71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oivaVideo1">
            <a:hlinkClick r:id="" action="ppaction://media"/>
            <a:extLst>
              <a:ext uri="{FF2B5EF4-FFF2-40B4-BE49-F238E27FC236}">
                <a16:creationId xmlns:a16="http://schemas.microsoft.com/office/drawing/2014/main" id="{DD2903B2-B6C4-415F-8AEE-CB1B1849286F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4714" y="255897"/>
            <a:ext cx="8735628" cy="5099118"/>
          </a:xfrm>
        </p:spPr>
      </p:pic>
      <p:sp>
        <p:nvSpPr>
          <p:cNvPr id="5" name="Suorakulmio 4">
            <a:extLst>
              <a:ext uri="{FF2B5EF4-FFF2-40B4-BE49-F238E27FC236}">
                <a16:creationId xmlns:a16="http://schemas.microsoft.com/office/drawing/2014/main" id="{F4367716-A580-4A4D-955E-C803B42B55D2}"/>
              </a:ext>
            </a:extLst>
          </p:cNvPr>
          <p:cNvSpPr/>
          <p:nvPr/>
        </p:nvSpPr>
        <p:spPr>
          <a:xfrm>
            <a:off x="2130641" y="5853234"/>
            <a:ext cx="7213384" cy="748869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highlight>
                  <a:srgbClr val="000000"/>
                </a:highlight>
              </a:rPr>
              <a:t>Katso yläpuolella oleva video tapahtuman kirjaamisesta ja hakutoiminnosta viemällä hiiri kuvan päälle.</a:t>
            </a:r>
          </a:p>
        </p:txBody>
      </p:sp>
      <p:sp>
        <p:nvSpPr>
          <p:cNvPr id="6" name="Tähti: 5-sakarainen 5">
            <a:extLst>
              <a:ext uri="{FF2B5EF4-FFF2-40B4-BE49-F238E27FC236}">
                <a16:creationId xmlns:a16="http://schemas.microsoft.com/office/drawing/2014/main" id="{3C16753E-EC22-429D-852C-0DC54331ADFC}"/>
              </a:ext>
            </a:extLst>
          </p:cNvPr>
          <p:cNvSpPr/>
          <p:nvPr/>
        </p:nvSpPr>
        <p:spPr>
          <a:xfrm>
            <a:off x="265682" y="5089755"/>
            <a:ext cx="2175677" cy="1296139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rgbClr val="FFFF00"/>
                </a:solidFill>
                <a:highlight>
                  <a:srgbClr val="000000"/>
                </a:highlight>
              </a:rPr>
              <a:t>HOKS</a:t>
            </a:r>
          </a:p>
        </p:txBody>
      </p:sp>
    </p:spTree>
    <p:extLst>
      <p:ext uri="{BB962C8B-B14F-4D97-AF65-F5344CB8AC3E}">
        <p14:creationId xmlns:p14="http://schemas.microsoft.com/office/powerpoint/2010/main" val="287141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480C8649-5460-4870-93DE-02DD22D6A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342899"/>
            <a:ext cx="8761413" cy="1838325"/>
          </a:xfrm>
        </p:spPr>
        <p:txBody>
          <a:bodyPr/>
          <a:lstStyle/>
          <a:p>
            <a:r>
              <a:rPr lang="fi-FI" sz="2800" dirty="0"/>
              <a:t>Käyttöliittymä:</a:t>
            </a:r>
            <a:br>
              <a:rPr lang="fi-FI" sz="3200" dirty="0"/>
            </a:br>
            <a:r>
              <a:rPr lang="fi-FI" sz="1400" dirty="0"/>
              <a:t>-kirjautuminen henkilökohtaisilla tunnuksilla</a:t>
            </a:r>
            <a:br>
              <a:rPr lang="fi-FI" sz="1400" dirty="0"/>
            </a:br>
            <a:r>
              <a:rPr lang="fi-FI" sz="1400" dirty="0"/>
              <a:t>-Käyttäjiä on sekä perus- että </a:t>
            </a:r>
            <a:r>
              <a:rPr lang="fi-FI" sz="1400" dirty="0" err="1"/>
              <a:t>admin</a:t>
            </a:r>
            <a:r>
              <a:rPr lang="fi-FI" sz="1400" dirty="0"/>
              <a:t> tasoisia</a:t>
            </a:r>
            <a:br>
              <a:rPr lang="fi-FI" sz="1400" dirty="0"/>
            </a:br>
            <a:r>
              <a:rPr lang="fi-FI" sz="1400" dirty="0"/>
              <a:t>-</a:t>
            </a:r>
            <a:r>
              <a:rPr lang="fi-FI" sz="1400" dirty="0" err="1"/>
              <a:t>Admin</a:t>
            </a:r>
            <a:r>
              <a:rPr lang="fi-FI" sz="1400" dirty="0"/>
              <a:t> käyttäjillä on oikeudet ylläpitää käyttäjätietoja</a:t>
            </a:r>
          </a:p>
        </p:txBody>
      </p:sp>
      <p:pic>
        <p:nvPicPr>
          <p:cNvPr id="4" name="Sisällön paikkamerkki 3">
            <a:extLst>
              <a:ext uri="{FF2B5EF4-FFF2-40B4-BE49-F238E27FC236}">
                <a16:creationId xmlns:a16="http://schemas.microsoft.com/office/drawing/2014/main" id="{2C42165E-AEE4-413A-9357-716C365B7F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752" t="19914" r="36574" b="36764"/>
          <a:stretch/>
        </p:blipFill>
        <p:spPr>
          <a:xfrm>
            <a:off x="1872586" y="2581275"/>
            <a:ext cx="6996013" cy="377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788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4F5F69DE-DC10-4AF6-8F48-C1D975E32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579" y="716493"/>
            <a:ext cx="8761413" cy="706964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28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Kirjattujen</a:t>
            </a:r>
            <a:r>
              <a:rPr lang="en-US" sz="2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tapahtumien</a:t>
            </a:r>
            <a:r>
              <a:rPr lang="en-US" sz="2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katselu</a:t>
            </a:r>
            <a:r>
              <a:rPr lang="en-US" sz="2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ja </a:t>
            </a:r>
            <a:r>
              <a:rPr lang="en-US" sz="28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hakutoiminnot</a:t>
            </a:r>
            <a:r>
              <a:rPr lang="en-US" sz="2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1/3</a:t>
            </a:r>
          </a:p>
        </p:txBody>
      </p:sp>
      <p:pic>
        <p:nvPicPr>
          <p:cNvPr id="3" name="Kuva 2">
            <a:extLst>
              <a:ext uri="{FF2B5EF4-FFF2-40B4-BE49-F238E27FC236}">
                <a16:creationId xmlns:a16="http://schemas.microsoft.com/office/drawing/2014/main" id="{7D15C02B-4AA8-4B4C-A795-30A3378D5B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96" t="8333" r="7892" b="29722"/>
          <a:stretch/>
        </p:blipFill>
        <p:spPr>
          <a:xfrm>
            <a:off x="476250" y="1676401"/>
            <a:ext cx="11271364" cy="460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52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4F5F69DE-DC10-4AF6-8F48-C1D975E32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579" y="716493"/>
            <a:ext cx="8761413" cy="706964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Kirjattujen</a:t>
            </a:r>
            <a:r>
              <a:rPr lang="en-US" sz="2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tapahtumien</a:t>
            </a:r>
            <a:r>
              <a:rPr lang="en-US" sz="2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katselu</a:t>
            </a:r>
            <a:r>
              <a:rPr lang="en-US" sz="2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ja </a:t>
            </a:r>
            <a:r>
              <a:rPr lang="en-US" sz="24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hakutoiminnot</a:t>
            </a:r>
            <a:r>
              <a:rPr lang="en-US" sz="2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2/3</a:t>
            </a:r>
            <a:br>
              <a:rPr lang="en-US" sz="2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Case: </a:t>
            </a:r>
            <a:r>
              <a:rPr lang="en-US" sz="24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Ei</a:t>
            </a:r>
            <a:r>
              <a:rPr lang="en-US" sz="2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yhtään</a:t>
            </a:r>
            <a:r>
              <a:rPr lang="en-US" sz="2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hakutulosta</a:t>
            </a:r>
            <a:endParaRPr lang="en-US" sz="24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Kuva 3">
            <a:extLst>
              <a:ext uri="{FF2B5EF4-FFF2-40B4-BE49-F238E27FC236}">
                <a16:creationId xmlns:a16="http://schemas.microsoft.com/office/drawing/2014/main" id="{4BB4DF89-DD7D-4941-BCD1-41EC6E3ED9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72" t="8195" r="9864" b="37778"/>
          <a:stretch/>
        </p:blipFill>
        <p:spPr>
          <a:xfrm>
            <a:off x="490680" y="1752600"/>
            <a:ext cx="1121064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243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4F5F69DE-DC10-4AF6-8F48-C1D975E32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579" y="716493"/>
            <a:ext cx="8761413" cy="70696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 err="1">
                <a:solidFill>
                  <a:srgbClr val="EBEBEB"/>
                </a:solidFill>
              </a:rPr>
              <a:t>Tapahtumien</a:t>
            </a:r>
            <a:r>
              <a:rPr lang="en-US" sz="2800" dirty="0">
                <a:solidFill>
                  <a:srgbClr val="EBEBEB"/>
                </a:solidFill>
              </a:rPr>
              <a:t> </a:t>
            </a:r>
            <a:r>
              <a:rPr lang="en-US" sz="2800" dirty="0" err="1">
                <a:solidFill>
                  <a:srgbClr val="EBEBEB"/>
                </a:solidFill>
              </a:rPr>
              <a:t>listaaminen</a:t>
            </a:r>
            <a:r>
              <a:rPr lang="en-US" sz="2800" dirty="0">
                <a:solidFill>
                  <a:srgbClr val="EBEBEB"/>
                </a:solidFill>
              </a:rPr>
              <a:t> </a:t>
            </a:r>
            <a:r>
              <a:rPr lang="en-US" sz="2800" dirty="0" err="1">
                <a:solidFill>
                  <a:srgbClr val="EBEBEB"/>
                </a:solidFill>
              </a:rPr>
              <a:t>aikajärjestyksessä</a:t>
            </a:r>
            <a:r>
              <a:rPr lang="en-US" sz="2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3/3</a:t>
            </a:r>
          </a:p>
        </p:txBody>
      </p:sp>
      <p:pic>
        <p:nvPicPr>
          <p:cNvPr id="3" name="Kuva 2">
            <a:extLst>
              <a:ext uri="{FF2B5EF4-FFF2-40B4-BE49-F238E27FC236}">
                <a16:creationId xmlns:a16="http://schemas.microsoft.com/office/drawing/2014/main" id="{94CB14C8-BFAE-4EB0-8CB2-B5B6D1E112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03" t="8749" r="9865" b="15694"/>
          <a:stretch/>
        </p:blipFill>
        <p:spPr>
          <a:xfrm>
            <a:off x="980638" y="1856832"/>
            <a:ext cx="8904288" cy="461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2622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i (johtoryhmä)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158</Words>
  <Application>Microsoft Office PowerPoint</Application>
  <PresentationFormat>Laajakuva</PresentationFormat>
  <Paragraphs>22</Paragraphs>
  <Slides>16</Slides>
  <Notes>0</Notes>
  <HiddenSlides>0</HiddenSlides>
  <MMClips>2</MMClips>
  <ScaleCrop>false</ScaleCrop>
  <HeadingPairs>
    <vt:vector size="6" baseType="variant">
      <vt:variant>
        <vt:lpstr>Käytetyt fontit</vt:lpstr>
      </vt:variant>
      <vt:variant>
        <vt:i4>3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Ioni (johtoryhmä)</vt:lpstr>
      <vt:lpstr>H O I V A</vt:lpstr>
      <vt:lpstr>Taustatarpeen kuvaaminen</vt:lpstr>
      <vt:lpstr>Perusmuotoisen toteutuksen tietokantarakenne noudattelee kuvan mallinnusta. Tietokanta ja palvelinsovellus on sijoitettu Pohjois-Euroopaan Microsoftin Azure palveluun.</vt:lpstr>
      <vt:lpstr>Tyypillinen user story: Tapahtuman kirjaaminen</vt:lpstr>
      <vt:lpstr>PowerPoint-esitys</vt:lpstr>
      <vt:lpstr>Käyttöliittymä: -kirjautuminen henkilökohtaisilla tunnuksilla -Käyttäjiä on sekä perus- että admin tasoisia -Admin käyttäjillä on oikeudet ylläpitää käyttäjätietoja</vt:lpstr>
      <vt:lpstr>Kirjattujen tapahtumien katselu ja hakutoiminnot 1/3</vt:lpstr>
      <vt:lpstr>Kirjattujen tapahtumien katselu ja hakutoiminnot 2/3 Case: Ei yhtään hakutulosta</vt:lpstr>
      <vt:lpstr>Tapahtumien listaaminen aikajärjestyksessä 3/3</vt:lpstr>
      <vt:lpstr>Tapahtumien kirjaaminen -Järjestelmään talletetut henkilöt tuodaan automaattisesti lisäyslomakkeelle pudotusvalikkoon.</vt:lpstr>
      <vt:lpstr>Hoidettavien perustietojen listaaminen</vt:lpstr>
      <vt:lpstr>Tyypillinen use case: Henkilön lisääminen</vt:lpstr>
      <vt:lpstr>PowerPoint-esitys</vt:lpstr>
      <vt:lpstr>Kaikkiin tietoihin on selkeät poisto ja muokkausnäkymät</vt:lpstr>
      <vt:lpstr>Admin näkymä: Käyttäjätietojen listaus</vt:lpstr>
      <vt:lpstr>Admin näkymä: Uuden käyttäjän luominen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 O I V A</dc:title>
  <dc:creator>Simo Siren</dc:creator>
  <cp:lastModifiedBy>Simo Siren</cp:lastModifiedBy>
  <cp:revision>14</cp:revision>
  <dcterms:created xsi:type="dcterms:W3CDTF">2020-04-08T09:06:27Z</dcterms:created>
  <dcterms:modified xsi:type="dcterms:W3CDTF">2020-04-08T10:18:24Z</dcterms:modified>
</cp:coreProperties>
</file>